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97" r:id="rId4"/>
    <p:sldId id="264" r:id="rId5"/>
    <p:sldId id="268" r:id="rId6"/>
    <p:sldId id="267" r:id="rId7"/>
    <p:sldId id="269" r:id="rId8"/>
    <p:sldId id="270" r:id="rId9"/>
    <p:sldId id="271" r:id="rId10"/>
    <p:sldId id="316" r:id="rId11"/>
    <p:sldId id="292" r:id="rId12"/>
    <p:sldId id="317" r:id="rId13"/>
    <p:sldId id="291" r:id="rId14"/>
    <p:sldId id="300" r:id="rId15"/>
    <p:sldId id="301" r:id="rId16"/>
    <p:sldId id="302" r:id="rId17"/>
    <p:sldId id="293" r:id="rId18"/>
    <p:sldId id="303" r:id="rId19"/>
    <p:sldId id="306" r:id="rId20"/>
    <p:sldId id="304" r:id="rId21"/>
    <p:sldId id="294" r:id="rId22"/>
    <p:sldId id="308" r:id="rId23"/>
    <p:sldId id="309" r:id="rId24"/>
    <p:sldId id="310" r:id="rId25"/>
    <p:sldId id="295" r:id="rId26"/>
    <p:sldId id="313" r:id="rId27"/>
    <p:sldId id="314" r:id="rId28"/>
    <p:sldId id="315" r:id="rId29"/>
    <p:sldId id="298" r:id="rId30"/>
    <p:sldId id="274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85" r:id="rId41"/>
    <p:sldId id="286" r:id="rId4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3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r">
              <a:defRPr sz="1200"/>
            </a:lvl1pPr>
          </a:lstStyle>
          <a:p>
            <a:fld id="{EC25D3B4-2DE5-44E5-8CF0-D03D5A1512E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0" tIns="47535" rIns="95070" bIns="4753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5070" tIns="47535" rIns="95070" bIns="4753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r">
              <a:defRPr sz="1200"/>
            </a:lvl1pPr>
          </a:lstStyle>
          <a:p>
            <a:fld id="{D22D5E90-CEA4-4472-82CC-45529DD7C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262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Area equals that of the rectangle.  Confuse by giving rectangle dimensions as reciprocal surds.</a:t>
            </a:r>
            <a:r>
              <a:rPr lang="en-GB" baseline="0" dirty="0" smtClean="0"/>
              <a:t>  Solve with algebra.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2020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Area is 1  ( = length x breadth 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Area is 20  ( = 5 x 4 )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478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478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478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478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478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4787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Area is 900</a:t>
            </a:r>
            <a:r>
              <a:rPr lang="en-GB" baseline="0" dirty="0" smtClean="0"/>
              <a:t> cm</a:t>
            </a:r>
            <a:r>
              <a:rPr lang="en-GB" baseline="30000" dirty="0" smtClean="0"/>
              <a:t>2</a:t>
            </a:r>
            <a:r>
              <a:rPr lang="en-GB" dirty="0" smtClean="0"/>
              <a:t>  ( = length x breadth 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D5E90-CEA4-4472-82CC-45529DD7C1FB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78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154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325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52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31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86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81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52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008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758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24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56847-7507-4869-AC63-EBD3CABB5462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CEA59-BD3F-468A-A576-71FB9FFCC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600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21.png"/><Relationship Id="rId5" Type="http://schemas.openxmlformats.org/officeDocument/2006/relationships/image" Target="../media/image8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7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5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Four Crescents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What’s the area of the four yellow crescents?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910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862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Note to Teacher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091528"/>
                <a:ext cx="8229600" cy="279437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dirty="0" smtClean="0"/>
                  <a:t>For the surd worksheets:</a:t>
                </a:r>
                <a:br>
                  <a:rPr lang="en-GB" dirty="0" smtClean="0"/>
                </a:br>
                <a:r>
                  <a:rPr lang="en-GB" dirty="0" smtClean="0"/>
                  <a:t>	</a:t>
                </a:r>
              </a:p>
              <a:p>
                <a:pPr lvl="2"/>
                <a:r>
                  <a:rPr lang="en-GB" dirty="0" smtClean="0"/>
                  <a:t>All answers are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1</m:t>
                    </m:r>
                  </m:oMath>
                </a14:m>
                <a:r>
                  <a:rPr lang="en-GB" dirty="0" smtClean="0"/>
                  <a:t>.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091528"/>
                <a:ext cx="8229600" cy="2794379"/>
              </a:xfrm>
              <a:blipFill rotWithShape="1">
                <a:blip r:embed="rId2"/>
                <a:stretch>
                  <a:fillRect l="-1852" t="-28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933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30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15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Rectangle 15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7698873" y="1955601"/>
                  <a:ext cx="659796" cy="30585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>
                                        <a:latin typeface="Cambria Math"/>
                                      </a:rPr>
                                      <m:t>𝟏𝟎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8873" y="1955601"/>
                  <a:ext cx="659796" cy="30585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007759" y="1775077"/>
                  <a:ext cx="582852" cy="30585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𝟏𝟎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07759" y="1775077"/>
                  <a:ext cx="582852" cy="30585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76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Rectangle 11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683107" y="1955601"/>
                  <a:ext cx="659796" cy="3053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𝟏𝟕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83107" y="1955601"/>
                  <a:ext cx="659796" cy="30537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7039291" y="1775077"/>
                  <a:ext cx="582852" cy="3053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𝟏𝟕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39291" y="1775077"/>
                  <a:ext cx="582852" cy="30537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24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25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6" name="Rectangle 25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7747700" y="1955601"/>
                  <a:ext cx="598080" cy="1936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16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1600" b="1" i="1">
                                <a:latin typeface="Cambria Math"/>
                              </a:rPr>
                              <m:t>𝟏</m:t>
                            </m:r>
                            <m:r>
                              <a:rPr lang="en-GB" sz="1600" b="1" i="1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1600" b="1" i="1">
                                    <a:latin typeface="Cambria Math"/>
                                  </a:rPr>
                                  <m:t>𝟐</m:t>
                                </m:r>
                              </m:e>
                            </m:rad>
                          </m:e>
                        </m:d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47700" y="1955601"/>
                  <a:ext cx="598080" cy="19367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7118121" y="1782960"/>
                  <a:ext cx="521137" cy="1936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1600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en-GB" sz="1600" b="1" i="1" smtClean="0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rad>
                          </m:e>
                        </m:d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18121" y="1782960"/>
                  <a:ext cx="521137" cy="19367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91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20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" name="Rectangle 20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7747700" y="1955601"/>
                  <a:ext cx="598080" cy="3063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>
                                        <a:latin typeface="Cambria Math"/>
                                      </a:rPr>
                                      <m:t>𝟓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47700" y="1955601"/>
                  <a:ext cx="598080" cy="30630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7141770" y="1782960"/>
                  <a:ext cx="521137" cy="3063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𝟓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41770" y="1782960"/>
                  <a:ext cx="521137" cy="30630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54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15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Rectangle 15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7690626" y="1955601"/>
                  <a:ext cx="659796" cy="30646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𝟓𝟑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𝟕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0626" y="1955601"/>
                  <a:ext cx="659796" cy="30646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125640" y="1769945"/>
                  <a:ext cx="582852" cy="30646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𝟓𝟑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𝟕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5640" y="1769945"/>
                  <a:ext cx="582852" cy="30646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91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Rectangle 11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695942" y="1955601"/>
                  <a:ext cx="659796" cy="30585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𝟐𝟗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5942" y="1955601"/>
                  <a:ext cx="659796" cy="30585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7130956" y="1769945"/>
                  <a:ext cx="582852" cy="30585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𝟐𝟗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0956" y="1769945"/>
                  <a:ext cx="582852" cy="30585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11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25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6" name="Rectangle 25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7465770" y="1955601"/>
                  <a:ext cx="1196161" cy="3923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16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1600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GB" sz="1600" b="1" i="1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rad>
                          </m:e>
                        </m:d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65770" y="1955601"/>
                  <a:ext cx="1196161" cy="39235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6859840" y="1775262"/>
                  <a:ext cx="1042273" cy="3923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1600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GB" sz="1600" b="1" i="1" smtClean="0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rad>
                          </m:e>
                        </m:d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59840" y="1775262"/>
                  <a:ext cx="1042273" cy="39235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98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836" y="1238250"/>
            <a:ext cx="4381500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3876806" y="3068960"/>
            <a:ext cx="3057561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646335" y="2924944"/>
            <a:ext cx="216024" cy="1008112"/>
          </a:xfrm>
          <a:prstGeom prst="straightConnector1">
            <a:avLst/>
          </a:prstGeom>
          <a:ln>
            <a:headEnd type="arrow"/>
            <a:tailEnd type="arrow"/>
          </a:ln>
          <a:scene3d>
            <a:camera prst="orthographicFront">
              <a:rot lat="0" lon="0" rev="72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02119" y="3068960"/>
                <a:ext cx="1105272" cy="3849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00" b="1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9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900" b="1" i="1" smtClean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GB" sz="900" b="1" i="1" smtClean="0">
                                  <a:latin typeface="Cambria Math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900" b="1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900" b="1" i="1" smtClean="0">
                                      <a:latin typeface="Cambria Math"/>
                                    </a:rPr>
                                    <m:t>𝟓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r>
                            <a:rPr lang="en-GB" sz="9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9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2119" y="3068960"/>
                <a:ext cx="1105272" cy="3849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854247" y="3339109"/>
                <a:ext cx="1105272" cy="3849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00" b="1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9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900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sz="900" b="1" i="1" smtClean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GB" sz="900" b="1" i="1" smtClean="0">
                                  <a:latin typeface="Cambria Math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900" b="1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900" b="1" i="1" smtClean="0">
                                      <a:latin typeface="Cambria Math"/>
                                    </a:rPr>
                                    <m:t>𝟓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r>
                            <a:rPr lang="en-GB" sz="9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9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247" y="3339109"/>
                <a:ext cx="1105272" cy="3849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3131840" y="260648"/>
            <a:ext cx="2733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Four Crescents</a:t>
            </a:r>
            <a:endParaRPr lang="en-GB" sz="2800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1052736"/>
            <a:ext cx="30243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The diagram shows a circle, four semi-circular arcs and a rectangle (with dimensions given).</a:t>
            </a:r>
          </a:p>
          <a:p>
            <a:endParaRPr lang="en-GB" sz="2400" dirty="0" smtClean="0">
              <a:latin typeface="Comic Sans MS" pitchFamily="66" charset="0"/>
            </a:endParaRPr>
          </a:p>
          <a:p>
            <a:endParaRPr lang="en-GB" sz="2400" dirty="0">
              <a:latin typeface="Comic Sans MS" pitchFamily="66" charset="0"/>
            </a:endParaRPr>
          </a:p>
          <a:p>
            <a:endParaRPr lang="en-GB" sz="2400" dirty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What is the total area of the four shaded crescents?</a:t>
            </a:r>
            <a:endParaRPr lang="en-GB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54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20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" name="Rectangle 20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7688998" y="1955601"/>
                  <a:ext cx="659796" cy="30585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𝟏𝟑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88998" y="1955601"/>
                  <a:ext cx="659796" cy="30585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7125640" y="1775262"/>
                  <a:ext cx="582852" cy="30585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𝟏𝟑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5640" y="1775262"/>
                  <a:ext cx="582852" cy="30585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6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15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Rectangle 15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7690626" y="1955601"/>
                  <a:ext cx="659796" cy="30646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𝟑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𝟓𝟖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𝟕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0626" y="1955601"/>
                  <a:ext cx="659796" cy="30646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125640" y="1769945"/>
                  <a:ext cx="582852" cy="30646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𝟑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𝟓𝟖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𝟕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5640" y="1769945"/>
                  <a:ext cx="582852" cy="30646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8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Rectangle 11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690626" y="1955601"/>
                  <a:ext cx="659796" cy="30585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𝟑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𝟑𝟒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0626" y="1955601"/>
                  <a:ext cx="659796" cy="30585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7088432" y="1775262"/>
                  <a:ext cx="582852" cy="30585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𝟑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𝟑𝟒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8432" y="1775262"/>
                  <a:ext cx="582852" cy="30585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25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25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6" name="Rectangle 25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7692996" y="1955601"/>
                  <a:ext cx="659796" cy="1936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16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1600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en-GB" sz="1600" b="1" i="1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𝟏𝟎</m:t>
                                </m:r>
                              </m:e>
                            </m:rad>
                          </m:e>
                        </m:d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2996" y="1955601"/>
                  <a:ext cx="659796" cy="19367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7130956" y="1769945"/>
                  <a:ext cx="582852" cy="1936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1600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en-GB" sz="1600" b="1" i="1" smtClean="0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𝟏𝟎</m:t>
                                </m:r>
                              </m:e>
                            </m:rad>
                          </m:e>
                        </m:d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0956" y="1769945"/>
                  <a:ext cx="582852" cy="19367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24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20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" name="Rectangle 20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7694995" y="1955601"/>
                  <a:ext cx="659796" cy="3050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𝟑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𝟏𝟑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4995" y="1955601"/>
                  <a:ext cx="659796" cy="30505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7125640" y="1775262"/>
                  <a:ext cx="582852" cy="3050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𝟑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𝟏𝟑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5640" y="1775262"/>
                  <a:ext cx="582852" cy="30505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90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15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Rectangle 15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7695942" y="1955601"/>
                  <a:ext cx="659796" cy="3063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𝟕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𝟓𝟑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5942" y="1955601"/>
                  <a:ext cx="659796" cy="30630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130956" y="1775262"/>
                  <a:ext cx="582852" cy="3063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𝟕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𝟓𝟑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0956" y="1775262"/>
                  <a:ext cx="582852" cy="30630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65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Rectangle 11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685310" y="1955601"/>
                  <a:ext cx="659796" cy="3050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𝟓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𝟐𝟗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85310" y="1955601"/>
                  <a:ext cx="659796" cy="30505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7120324" y="1785897"/>
                  <a:ext cx="582852" cy="3050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𝟓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𝟐𝟗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0324" y="1785897"/>
                  <a:ext cx="582852" cy="30505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02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25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6" name="Rectangle 25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7689679" y="1955601"/>
                  <a:ext cx="659796" cy="1936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16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1600" b="1" i="1" smtClean="0">
                                <a:latin typeface="Cambria Math"/>
                              </a:rPr>
                              <m:t>𝟒</m:t>
                            </m:r>
                            <m:r>
                              <a:rPr lang="en-GB" sz="1600" b="1" i="1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𝟏𝟕</m:t>
                                </m:r>
                              </m:e>
                            </m:rad>
                          </m:e>
                        </m:d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89679" y="1955601"/>
                  <a:ext cx="659796" cy="19367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7120324" y="1780579"/>
                  <a:ext cx="582852" cy="1936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1600" b="1" i="1" smtClean="0">
                                <a:latin typeface="Cambria Math"/>
                              </a:rPr>
                              <m:t>𝟒</m:t>
                            </m:r>
                            <m:r>
                              <a:rPr lang="en-GB" sz="1600" b="1" i="1" smtClean="0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𝟏𝟕</m:t>
                                </m:r>
                              </m:e>
                            </m:rad>
                          </m:e>
                        </m:d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0324" y="1780579"/>
                  <a:ext cx="582852" cy="19367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92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>
            <a:grpSpLocks noChangeAspect="1"/>
          </p:cNvGrpSpPr>
          <p:nvPr/>
        </p:nvGrpSpPr>
        <p:grpSpPr>
          <a:xfrm>
            <a:off x="35496" y="250747"/>
            <a:ext cx="9073008" cy="6356506"/>
            <a:chOff x="4572000" y="106731"/>
            <a:chExt cx="4536504" cy="3178253"/>
          </a:xfrm>
        </p:grpSpPr>
        <p:pic>
          <p:nvPicPr>
            <p:cNvPr id="20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06731"/>
              <a:ext cx="4536504" cy="3178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" name="Rectangle 20"/>
            <p:cNvSpPr/>
            <p:nvPr/>
          </p:nvSpPr>
          <p:spPr>
            <a:xfrm>
              <a:off x="7104553" y="1821664"/>
              <a:ext cx="115212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800" dirty="0" smtClean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7694358" y="1955601"/>
                  <a:ext cx="659796" cy="3062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𝟒</m:t>
                                </m:r>
                                <m:r>
                                  <a:rPr lang="en-GB" sz="1600" b="1" i="1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𝟒𝟏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4358" y="1955601"/>
                  <a:ext cx="659796" cy="30627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7088428" y="1775262"/>
                  <a:ext cx="582852" cy="3062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1" i="1" smtClean="0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600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𝟒</m:t>
                                </m:r>
                                <m:r>
                                  <a:rPr lang="en-GB" sz="1600" b="1" i="1" smtClean="0">
                                    <a:latin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600" b="1" i="1" smtClean="0">
                                        <a:latin typeface="Cambria Math"/>
                                      </a:rPr>
                                      <m:t>𝟒𝟏</m:t>
                                    </m:r>
                                  </m:e>
                                </m:rad>
                              </m:e>
                            </m:d>
                          </m:num>
                          <m:den>
                            <m:r>
                              <a:rPr lang="en-GB" sz="1600" b="1" i="1" smtClean="0">
                                <a:latin typeface="Cambria Math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GB" sz="1600" b="1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8428" y="1775262"/>
                  <a:ext cx="582852" cy="30627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" name="TextBox 28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69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 900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GB" dirty="0" smtClean="0"/>
                  <a:t/>
                </a:r>
                <a:br>
                  <a:rPr lang="en-GB" dirty="0" smtClean="0"/>
                </a:br>
                <a:r>
                  <a:rPr lang="en-GB" dirty="0" smtClean="0"/>
                  <a:t>	</a:t>
                </a:r>
              </a:p>
              <a:p>
                <a:pPr lvl="2"/>
                <a:r>
                  <a:rPr lang="en-GB" dirty="0" smtClean="0"/>
                  <a:t>All answers are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900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 smtClean="0"/>
                  <a:t> .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604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0878"/>
            <a:ext cx="8229600" cy="5075285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Compare your answers with others</a:t>
            </a:r>
          </a:p>
          <a:p>
            <a:pPr lvl="1"/>
            <a:r>
              <a:rPr lang="en-GB" dirty="0" smtClean="0">
                <a:latin typeface="Comic Sans MS" panose="030F0702030302020204" pitchFamily="66" charset="0"/>
              </a:rPr>
              <a:t>What do you notice?</a:t>
            </a:r>
          </a:p>
          <a:p>
            <a:pPr lvl="1"/>
            <a:r>
              <a:rPr lang="en-GB" dirty="0" smtClean="0">
                <a:latin typeface="Comic Sans MS" panose="030F0702030302020204" pitchFamily="66" charset="0"/>
              </a:rPr>
              <a:t>Can you justify any inferences you make?</a:t>
            </a:r>
            <a:br>
              <a:rPr lang="en-GB" dirty="0" smtClean="0">
                <a:latin typeface="Comic Sans MS" panose="030F0702030302020204" pitchFamily="66" charset="0"/>
              </a:rPr>
            </a:br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Try the problem with different rectangle dimensions, e.g. 5cm x 4cm, 16cm x 7cm, anything you like</a:t>
            </a:r>
          </a:p>
          <a:p>
            <a:pPr lvl="1"/>
            <a:r>
              <a:rPr lang="en-GB" dirty="0" smtClean="0">
                <a:latin typeface="Comic Sans MS" panose="030F0702030302020204" pitchFamily="66" charset="0"/>
              </a:rPr>
              <a:t>What do you notice now?</a:t>
            </a:r>
            <a:r>
              <a:rPr lang="en-GB" dirty="0">
                <a:latin typeface="Comic Sans MS" panose="030F0702030302020204" pitchFamily="66" charset="0"/>
              </a:rPr>
              <a:t/>
            </a:r>
            <a:br>
              <a:rPr lang="en-GB" dirty="0">
                <a:latin typeface="Comic Sans MS" panose="030F0702030302020204" pitchFamily="66" charset="0"/>
              </a:rPr>
            </a:br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Can you prove your assertions?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31840" y="260648"/>
            <a:ext cx="2733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Four Crescents</a:t>
            </a: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10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450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56176" y="3337247"/>
              <a:ext cx="653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2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3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300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56176" y="3337247"/>
              <a:ext cx="653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3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26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225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56176" y="3337247"/>
              <a:ext cx="653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4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2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150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56176" y="3337247"/>
              <a:ext cx="653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Comic Sans MS" pitchFamily="66" charset="0"/>
                </a:rPr>
                <a:t>6</a:t>
              </a:r>
              <a:r>
                <a:rPr lang="en-GB" sz="1400" dirty="0" smtClean="0">
                  <a:latin typeface="Comic Sans MS" pitchFamily="66" charset="0"/>
                </a:rPr>
                <a:t>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73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100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56176" y="3337247"/>
              <a:ext cx="653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9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90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Comic Sans MS" pitchFamily="66" charset="0"/>
                </a:rPr>
                <a:t>6</a:t>
              </a:r>
              <a:r>
                <a:rPr lang="en-GB" sz="1400" dirty="0" smtClean="0">
                  <a:latin typeface="Comic Sans MS" pitchFamily="66" charset="0"/>
                </a:rPr>
                <a:t>0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56176" y="3337247"/>
              <a:ext cx="653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15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14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50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56176" y="3337247"/>
              <a:ext cx="653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18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25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36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12160" y="3337247"/>
              <a:ext cx="7976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25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48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75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12160" y="3337247"/>
              <a:ext cx="7976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12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07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180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12160" y="3337247"/>
              <a:ext cx="7976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Comic Sans MS" pitchFamily="66" charset="0"/>
                </a:rPr>
                <a:t>5</a:t>
              </a:r>
              <a:r>
                <a:rPr lang="en-GB" sz="1400" dirty="0" smtClean="0">
                  <a:latin typeface="Comic Sans MS" pitchFamily="66" charset="0"/>
                </a:rPr>
                <a:t>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98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707" y="909638"/>
            <a:ext cx="503872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4499992" y="2852936"/>
            <a:ext cx="288032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7092280" y="2564904"/>
            <a:ext cx="0" cy="172819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419056" y="3337247"/>
                <a:ext cx="110527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9056" y="3337247"/>
                <a:ext cx="1105272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410944" y="2833191"/>
                <a:ext cx="110527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944" y="2833191"/>
                <a:ext cx="1105272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67544" y="1052736"/>
            <a:ext cx="3024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Let’s look at the general case.</a:t>
            </a:r>
            <a:endParaRPr lang="en-GB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83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45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12160" y="3337247"/>
              <a:ext cx="7976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20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49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7544" y="260648"/>
            <a:ext cx="7594415" cy="5359102"/>
            <a:chOff x="467544" y="260648"/>
            <a:chExt cx="7594415" cy="535910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836" y="1238250"/>
              <a:ext cx="4381500" cy="438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" name="Straight Arrow Connector 2"/>
            <p:cNvCxnSpPr/>
            <p:nvPr/>
          </p:nvCxnSpPr>
          <p:spPr>
            <a:xfrm>
              <a:off x="3876806" y="3068960"/>
              <a:ext cx="3057561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646335" y="2924944"/>
              <a:ext cx="216024" cy="1008112"/>
            </a:xfrm>
            <a:prstGeom prst="straightConnector1">
              <a:avLst/>
            </a:prstGeom>
            <a:ln>
              <a:headEnd type="arrow"/>
              <a:tailEnd type="arrow"/>
            </a:ln>
            <a:scene3d>
              <a:camera prst="orthographicFront">
                <a:rot lat="0" lon="0" rev="72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702119" y="3068960"/>
              <a:ext cx="1105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latin typeface="Comic Sans MS" pitchFamily="66" charset="0"/>
                </a:rPr>
                <a:t>90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1840" y="260648"/>
              <a:ext cx="27334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itchFamily="66" charset="0"/>
                </a:rPr>
                <a:t>Four Crescents</a:t>
              </a:r>
              <a:endParaRPr lang="en-GB" sz="2800" dirty="0">
                <a:latin typeface="Comic Sans MS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44" y="1052736"/>
              <a:ext cx="3024336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itchFamily="66" charset="0"/>
                </a:rPr>
                <a:t>The diagram shows a circle, four semi-circular arcs and a rectangle (with dimensions given).</a:t>
              </a:r>
            </a:p>
            <a:p>
              <a:endParaRPr lang="en-GB" sz="2400" dirty="0" smtClean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endParaRPr lang="en-GB" sz="2400" dirty="0">
                <a:latin typeface="Comic Sans MS" pitchFamily="66" charset="0"/>
              </a:endParaRPr>
            </a:p>
            <a:p>
              <a:r>
                <a:rPr lang="en-GB" sz="2400" dirty="0" smtClean="0">
                  <a:latin typeface="Comic Sans MS" pitchFamily="66" charset="0"/>
                </a:rPr>
                <a:t>What is the total area of the four shaded crescents?</a:t>
              </a:r>
              <a:endParaRPr lang="en-GB" sz="2400" dirty="0">
                <a:latin typeface="Comic Sans MS" pitchFamily="66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12160" y="3337247"/>
              <a:ext cx="7976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Comic Sans MS" pitchFamily="66" charset="0"/>
                </a:rPr>
                <a:t>1</a:t>
              </a:r>
              <a:r>
                <a:rPr lang="en-GB" sz="1400" dirty="0" smtClean="0">
                  <a:latin typeface="Comic Sans MS" pitchFamily="66" charset="0"/>
                </a:rPr>
                <a:t>0 cm</a:t>
              </a:r>
              <a:endParaRPr lang="en-GB" sz="1400" dirty="0">
                <a:latin typeface="Comic Sans MS" pitchFamily="66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6444208" y="908720"/>
              <a:ext cx="16177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NOT to scale</a:t>
              </a:r>
              <a:endParaRPr lang="en-GB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SIC_8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19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27384"/>
            <a:ext cx="2047983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87" y="1935882"/>
            <a:ext cx="2280089" cy="2285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757" y="1926357"/>
            <a:ext cx="2296691" cy="229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979" y="1916832"/>
            <a:ext cx="2291157" cy="2296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71800" y="2629347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=</a:t>
            </a:r>
            <a:endParaRPr lang="en-GB" sz="4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23900" y="2557339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dirty="0" smtClean="0"/>
              <a:t>-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24658694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27384"/>
            <a:ext cx="2047983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5" y="4162179"/>
            <a:ext cx="2296691" cy="229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19" y="1854783"/>
            <a:ext cx="2291157" cy="2296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71800" y="2567298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=</a:t>
            </a:r>
            <a:endParaRPr lang="en-GB" sz="48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4471" y="1847218"/>
            <a:ext cx="2311665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771800" y="4904653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=</a:t>
            </a:r>
            <a:endParaRPr lang="en-GB" sz="4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151474"/>
            <a:ext cx="2309263" cy="230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291804" y="1990514"/>
                <a:ext cx="856260" cy="5023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en-GB" sz="140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40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1804" y="1990514"/>
                <a:ext cx="856260" cy="502382"/>
              </a:xfrm>
              <a:prstGeom prst="rect">
                <a:avLst/>
              </a:prstGeom>
              <a:blipFill rotWithShape="1">
                <a:blip r:embed="rId8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291804" y="3430674"/>
                <a:ext cx="856260" cy="5023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en-GB" sz="140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40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1804" y="3430674"/>
                <a:ext cx="856260" cy="502382"/>
              </a:xfrm>
              <a:prstGeom prst="rect">
                <a:avLst/>
              </a:prstGeom>
              <a:blipFill rotWithShape="1">
                <a:blip r:embed="rId9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435749" y="2833191"/>
                <a:ext cx="4242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𝑎𝑏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5749" y="2833191"/>
                <a:ext cx="424283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652120" y="1844824"/>
                <a:ext cx="882549" cy="618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en-GB" sz="140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40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1844824"/>
                <a:ext cx="882549" cy="61888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843808" y="3573016"/>
                <a:ext cx="882549" cy="618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en-GB" sz="140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40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3573016"/>
                <a:ext cx="882549" cy="61888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860032" y="4869160"/>
                <a:ext cx="1446743" cy="637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𝑟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20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12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𝑎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𝑏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4869160"/>
                <a:ext cx="1446743" cy="63799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H="1">
            <a:off x="5508106" y="2463711"/>
            <a:ext cx="360038" cy="523368"/>
          </a:xfrm>
          <a:prstGeom prst="line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419872" y="3068960"/>
            <a:ext cx="360038" cy="523368"/>
          </a:xfrm>
          <a:prstGeom prst="line">
            <a:avLst/>
          </a:prstGeom>
          <a:ln w="19050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529432" y="2564904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=</a:t>
            </a:r>
            <a:endParaRPr lang="en-GB" sz="48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529432" y="4902259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=</a:t>
            </a:r>
            <a:endParaRPr lang="en-GB" sz="4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064994" y="2722009"/>
                <a:ext cx="1899494" cy="562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𝑎𝑏</m:t>
                      </m:r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4994" y="2722009"/>
                <a:ext cx="1899494" cy="5629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311019" y="5098273"/>
                <a:ext cx="1365437" cy="562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1019" y="5098273"/>
                <a:ext cx="1365437" cy="5629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65061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1" grpId="0"/>
      <p:bldP spid="22" grpId="0"/>
      <p:bldP spid="23" grpId="0"/>
      <p:bldP spid="24" grpId="0"/>
      <p:bldP spid="14" grpId="0"/>
      <p:bldP spid="32" grpId="0"/>
      <p:bldP spid="33" grpId="0"/>
      <p:bldP spid="20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27384"/>
            <a:ext cx="2047983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87" y="1935882"/>
            <a:ext cx="2280089" cy="2285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757" y="1926357"/>
            <a:ext cx="2296691" cy="229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979" y="1916832"/>
            <a:ext cx="2291157" cy="2296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71800" y="2629347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=</a:t>
            </a:r>
            <a:endParaRPr lang="en-GB" sz="4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23900" y="2557339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dirty="0" smtClean="0"/>
              <a:t>-</a:t>
            </a:r>
            <a:endParaRPr lang="en-GB" sz="6000" b="1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240138"/>
            <a:ext cx="2280089" cy="2285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747633" y="4933603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=</a:t>
            </a:r>
            <a:endParaRPr lang="en-GB" sz="4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999733" y="4861595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dirty="0" smtClean="0"/>
              <a:t>-</a:t>
            </a:r>
            <a:endParaRPr lang="en-GB" sz="6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752626" y="5157192"/>
                <a:ext cx="1899494" cy="562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𝑎𝑏</m:t>
                      </m:r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2626" y="5157192"/>
                <a:ext cx="1899494" cy="5629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950979" y="5170281"/>
                <a:ext cx="1365437" cy="562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0979" y="5170281"/>
                <a:ext cx="1365437" cy="5629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747633" y="5910371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=</a:t>
            </a:r>
            <a:endParaRPr lang="en-GB" sz="4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752626" y="6133960"/>
                <a:ext cx="4959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𝑎𝑏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2626" y="6133960"/>
                <a:ext cx="49590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03002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27384"/>
            <a:ext cx="2047983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831" y="2510952"/>
            <a:ext cx="2280089" cy="2285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067944" y="3204417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=</a:t>
            </a:r>
            <a:endParaRPr lang="en-GB" sz="48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625" y="2491902"/>
            <a:ext cx="2312639" cy="23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23528" y="1211268"/>
            <a:ext cx="764872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So, the area of the four crescents is the same as the area of the rectangle!  </a:t>
            </a:r>
            <a:br>
              <a:rPr lang="en-GB" sz="2400" dirty="0" smtClean="0">
                <a:latin typeface="Comic Sans MS" pitchFamily="66" charset="0"/>
              </a:rPr>
            </a:br>
            <a:r>
              <a:rPr lang="en-GB" sz="2400" dirty="0" smtClean="0">
                <a:latin typeface="Comic Sans MS" pitchFamily="66" charset="0"/>
              </a:rPr>
              <a:t/>
            </a:r>
            <a:br>
              <a:rPr lang="en-GB" sz="2400" dirty="0" smtClean="0">
                <a:latin typeface="Comic Sans MS" pitchFamily="66" charset="0"/>
              </a:rPr>
            </a:br>
            <a:r>
              <a:rPr lang="en-GB" sz="2400" dirty="0" smtClean="0">
                <a:latin typeface="Comic Sans MS" pitchFamily="66" charset="0"/>
              </a:rPr>
              <a:t/>
            </a:r>
            <a:br>
              <a:rPr lang="en-GB" sz="2400" dirty="0" smtClean="0">
                <a:latin typeface="Comic Sans MS" pitchFamily="66" charset="0"/>
              </a:rPr>
            </a:br>
            <a:r>
              <a:rPr lang="en-GB" sz="2400" dirty="0" smtClean="0">
                <a:latin typeface="Comic Sans MS" pitchFamily="66" charset="0"/>
              </a:rPr>
              <a:t/>
            </a:r>
            <a:br>
              <a:rPr lang="en-GB" sz="2400" dirty="0" smtClean="0">
                <a:latin typeface="Comic Sans MS" pitchFamily="66" charset="0"/>
              </a:rPr>
            </a:br>
            <a:r>
              <a:rPr lang="en-GB" sz="2400" dirty="0" smtClean="0">
                <a:latin typeface="Comic Sans MS" pitchFamily="66" charset="0"/>
              </a:rPr>
              <a:t/>
            </a:r>
            <a:br>
              <a:rPr lang="en-GB" sz="2400" dirty="0" smtClean="0">
                <a:latin typeface="Comic Sans MS" pitchFamily="66" charset="0"/>
              </a:rPr>
            </a:br>
            <a:r>
              <a:rPr lang="en-GB" sz="2400" dirty="0" smtClean="0">
                <a:latin typeface="Comic Sans MS" pitchFamily="66" charset="0"/>
              </a:rPr>
              <a:t/>
            </a:r>
            <a:br>
              <a:rPr lang="en-GB" sz="2400" dirty="0" smtClean="0">
                <a:latin typeface="Comic Sans MS" pitchFamily="66" charset="0"/>
              </a:rPr>
            </a:br>
            <a:r>
              <a:rPr lang="en-GB" sz="2400" dirty="0" smtClean="0">
                <a:latin typeface="Comic Sans MS" pitchFamily="66" charset="0"/>
              </a:rPr>
              <a:t/>
            </a:r>
            <a:br>
              <a:rPr lang="en-GB" sz="2400" dirty="0" smtClean="0">
                <a:latin typeface="Comic Sans MS" pitchFamily="66" charset="0"/>
              </a:rPr>
            </a:br>
            <a:r>
              <a:rPr lang="en-GB" sz="2400" dirty="0" smtClean="0">
                <a:latin typeface="Comic Sans MS" pitchFamily="66" charset="0"/>
              </a:rPr>
              <a:t/>
            </a:r>
            <a:br>
              <a:rPr lang="en-GB" sz="2400" dirty="0" smtClean="0">
                <a:latin typeface="Comic Sans MS" pitchFamily="66" charset="0"/>
              </a:rPr>
            </a:br>
            <a:r>
              <a:rPr lang="en-GB" sz="2400" dirty="0" smtClean="0">
                <a:latin typeface="Comic Sans MS" pitchFamily="66" charset="0"/>
              </a:rPr>
              <a:t/>
            </a:r>
            <a:br>
              <a:rPr lang="en-GB" sz="2400" dirty="0" smtClean="0">
                <a:latin typeface="Comic Sans MS" pitchFamily="66" charset="0"/>
              </a:rPr>
            </a:br>
            <a:endParaRPr lang="en-GB" sz="2400" dirty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Go back and check your earlier results.</a:t>
            </a:r>
            <a:endParaRPr lang="en-GB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47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-27384"/>
            <a:ext cx="2047983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67543" y="1726188"/>
                <a:ext cx="8280921" cy="38003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If the area of the rectangle is 1 square unit then it follows that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𝑎𝑏</m:t>
                    </m:r>
                    <m:r>
                      <a:rPr lang="en-GB" sz="2400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, and so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must be reciprocals of each other.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I.e.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𝑎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 and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𝑏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.</a:t>
                </a:r>
              </a:p>
              <a:p>
                <a:endParaRPr lang="en-GB" sz="2400" dirty="0" smtClean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So,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/>
                              </a:rPr>
                              <m:t>1+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/>
                                  </a:rPr>
                                  <m:t>5</m:t>
                                </m:r>
                              </m:e>
                            </m:rad>
                          </m:e>
                        </m:d>
                      </m:num>
                      <m:den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1+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/>
                                  </a:rPr>
                                  <m:t>5</m:t>
                                </m:r>
                              </m:e>
                            </m:rad>
                          </m:e>
                        </m:d>
                      </m:num>
                      <m:den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must be reciprocals of each other.</a:t>
                </a:r>
                <a:br>
                  <a:rPr lang="en-GB" sz="2400" dirty="0" smtClean="0">
                    <a:latin typeface="Comic Sans MS" pitchFamily="66" charset="0"/>
                  </a:rPr>
                </a:br>
                <a:endParaRPr lang="en-GB" sz="2400" dirty="0" smtClean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Check this out on your problem, if you haven’t already.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3" y="1726188"/>
                <a:ext cx="8280921" cy="3800336"/>
              </a:xfrm>
              <a:prstGeom prst="rect">
                <a:avLst/>
              </a:prstGeom>
              <a:blipFill rotWithShape="1">
                <a:blip r:embed="rId4"/>
                <a:stretch>
                  <a:fillRect l="-1178" t="-1282" b="-27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2555776" y="404664"/>
            <a:ext cx="27190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Final thought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7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2649</TotalTime>
  <Words>1085</Words>
  <Application>Microsoft Office PowerPoint</Application>
  <PresentationFormat>On-screen Show (4:3)</PresentationFormat>
  <Paragraphs>251</Paragraphs>
  <Slides>41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Four Crescents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 900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Four crescents</dc:title>
  <dc:creator>John</dc:creator>
  <cp:lastModifiedBy>John</cp:lastModifiedBy>
  <cp:revision>47</cp:revision>
  <cp:lastPrinted>2018-03-26T09:44:31Z</cp:lastPrinted>
  <dcterms:created xsi:type="dcterms:W3CDTF">2013-08-01T08:24:33Z</dcterms:created>
  <dcterms:modified xsi:type="dcterms:W3CDTF">2018-03-26T09:44:59Z</dcterms:modified>
</cp:coreProperties>
</file>